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8e0ebae17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8e0ebae17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95094125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95094125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this slide, we have the newly released Flux upscaling working group’s 2024 Workshop Report: Remote Sensing and Fluxes Upscaling for Real-world Impact report that is now hosted on Github. The repository features presentations from the workshop and Jupyter Notebooks to analyze and integrate remote sensing and flux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AmeriFlux now has documentation on APIs that allow data users to interact with our systems in a programmatic manner.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8e0ebae17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8e0ebae17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e0ebae17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8e0ebae17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8e0ebae17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8e0ebae17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e0ebae17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8e0ebae17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8e0ebae17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8e0ebae17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e0ebae17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e0ebae17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950941255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950941255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950941255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950941255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950941255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950941255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950941255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950941255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50941255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950941255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950941255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950941255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8e0ebae17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8e0ebae1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8e0ebae17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8e0ebae17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8e0ebae17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8e0ebae17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8e0ebae17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8e0ebae17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8e0ebae17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8e0ebae17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8e0ebae17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8e0ebae17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8e0ebae17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8e0ebae17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8e0ebae17f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8e0ebae17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8e0ebae17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8e0ebae17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e0ebae17f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8e0ebae17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95094125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95094125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AmeriFlux Management Project data processing codes are open-source and released on Github. The codes are responsible for processing of all AmeriFlux sites’ flux-met data. The AMF-BASE-QAQC codebase is responsible for generating the BASE data product, while the ONEFlux codebase is used to generate the FLUXNET data product. ONEFlux is jointly developed with the international community, specifically ICOS and European Fluxes Database.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95094125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95094125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this slide, there are a number of data tools that are hosted on AMP’s Github. Specifically, there is the BIF File Parser, which is a Jupyter notebook developed by Deb Agarwal. Next up, we have the R package amerifluxr that allows data users in the R environment to access AmeriFlux data and metadata through a programmatic interface in the R language. Lastly with a data visualization tool that is developed by Sophie Ruhr to help with initial data visualization and exploration to give users a better understanding of data availability before downloading.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ithub.com/AMF-FLX/Flux-upscaling-working-group-2024-Workshop-Report" TargetMode="External"/><Relationship Id="rId4" Type="http://schemas.openxmlformats.org/officeDocument/2006/relationships/hyperlink" Target="https://amfcdn.lbl.gov/docs" TargetMode="External"/><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hub.com/sunxm19/get_planetenary_layer_boundary_height_from_ERA5_for_FFP/blob/main/1_boundary_layer_era5.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fluxnet.org/2017/10/10/toolbox-a-rolling-list-of-softwarepackages-for-flux-related-data-processing/" TargetMode="External"/><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hyperlink" Target="https://ameriflux.lbl.gov/resources/resource-list/tools-and-software-for-flux-scientists/" TargetMode="External"/><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ithub.com/AMF-FLX/AMF-BASE-QAQC" TargetMode="External"/><Relationship Id="rId4" Type="http://schemas.openxmlformats.org/officeDocument/2006/relationships/hyperlink" Target="https://github.com/fluxnet/ONEFlux" TargetMode="External"/><Relationship Id="rId5" Type="http://schemas.openxmlformats.org/officeDocument/2006/relationships/image" Target="../media/image11.png"/><Relationship Id="rId6" Type="http://schemas.openxmlformats.org/officeDocument/2006/relationships/hyperlink" Target="https://github.com/AMF-FLX" TargetMode="External"/><Relationship Id="rId7" Type="http://schemas.openxmlformats.org/officeDocument/2006/relationships/hyperlink" Target="https://github.com/flux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github.com/AMF-FLX/AMF-UserTools" TargetMode="External"/><Relationship Id="rId4" Type="http://schemas.openxmlformats.org/officeDocument/2006/relationships/hyperlink" Target="https://chuhousen.github.io/amerifluxr/" TargetMode="External"/><Relationship Id="rId5" Type="http://schemas.openxmlformats.org/officeDocument/2006/relationships/hyperlink" Target="https://ameriflux.shinyapps.io/version1/" TargetMode="External"/><Relationship Id="rId6" Type="http://schemas.openxmlformats.org/officeDocument/2006/relationships/image" Target="../media/image11.png"/><Relationship Id="rId7" Type="http://schemas.openxmlformats.org/officeDocument/2006/relationships/hyperlink" Target="https://ameriflux.lbl.gov/resources/resource-list/tools-and-software-for-flux-scientis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15000"/>
          </a:blip>
          <a:stretch>
            <a:fillRect/>
          </a:stretch>
        </p:blipFill>
        <p:spPr>
          <a:xfrm>
            <a:off x="0" y="0"/>
            <a:ext cx="9143997" cy="5143501"/>
          </a:xfrm>
          <a:prstGeom prst="rect">
            <a:avLst/>
          </a:prstGeom>
          <a:noFill/>
          <a:ln>
            <a:noFill/>
          </a:ln>
        </p:spPr>
      </p:pic>
      <p:sp>
        <p:nvSpPr>
          <p:cNvPr id="55" name="Google Shape;55;p13"/>
          <p:cNvSpPr txBox="1"/>
          <p:nvPr>
            <p:ph type="ctrTitle"/>
          </p:nvPr>
        </p:nvSpPr>
        <p:spPr>
          <a:xfrm>
            <a:off x="311700" y="744575"/>
            <a:ext cx="8520600" cy="1278300"/>
          </a:xfrm>
          <a:prstGeom prst="rect">
            <a:avLst/>
          </a:prstGeom>
        </p:spPr>
        <p:txBody>
          <a:bodyPr anchorCtr="0" anchor="t" bIns="91425" lIns="91425" spcFirstLastPara="1" rIns="91425" wrap="square" tIns="91425">
            <a:normAutofit/>
          </a:bodyPr>
          <a:lstStyle/>
          <a:p>
            <a:pPr indent="0" lvl="0" marL="0" rtl="0" algn="ctr">
              <a:lnSpc>
                <a:spcPct val="138000"/>
              </a:lnSpc>
              <a:spcBef>
                <a:spcPts val="0"/>
              </a:spcBef>
              <a:spcAft>
                <a:spcPts val="0"/>
              </a:spcAft>
              <a:buClr>
                <a:schemeClr val="dk1"/>
              </a:buClr>
              <a:buSzPts val="1100"/>
              <a:buFont typeface="Arial"/>
              <a:buNone/>
            </a:pPr>
            <a:r>
              <a:rPr b="1" lang="en" sz="1850">
                <a:solidFill>
                  <a:srgbClr val="141827"/>
                </a:solidFill>
                <a:highlight>
                  <a:srgbClr val="FFFFFF"/>
                </a:highlight>
              </a:rPr>
              <a:t>2</a:t>
            </a:r>
            <a:r>
              <a:rPr b="1" lang="en" sz="1850">
                <a:solidFill>
                  <a:srgbClr val="141827"/>
                </a:solidFill>
                <a:highlight>
                  <a:srgbClr val="FFFFFF"/>
                </a:highlight>
              </a:rPr>
              <a:t>025 AmeriFlux Annual Meeting</a:t>
            </a:r>
            <a:endParaRPr b="1" sz="1850">
              <a:solidFill>
                <a:srgbClr val="141827"/>
              </a:solidFill>
              <a:highlight>
                <a:srgbClr val="FFFFFF"/>
              </a:highlight>
            </a:endParaRPr>
          </a:p>
          <a:p>
            <a:pPr indent="0" lvl="0" marL="0" rtl="0" algn="ctr">
              <a:spcBef>
                <a:spcPts val="0"/>
              </a:spcBef>
              <a:spcAft>
                <a:spcPts val="0"/>
              </a:spcAft>
              <a:buNone/>
            </a:pPr>
            <a:r>
              <a:rPr b="1" lang="en" sz="2750">
                <a:solidFill>
                  <a:srgbClr val="333333"/>
                </a:solidFill>
                <a:highlight>
                  <a:srgbClr val="FFFFFF"/>
                </a:highlight>
              </a:rPr>
              <a:t>Code Snippet Sharing for Flux Research</a:t>
            </a:r>
            <a:endParaRPr sz="6900"/>
          </a:p>
        </p:txBody>
      </p:sp>
      <p:sp>
        <p:nvSpPr>
          <p:cNvPr id="56" name="Google Shape;56;p13"/>
          <p:cNvSpPr txBox="1"/>
          <p:nvPr>
            <p:ph idx="1" type="subTitle"/>
          </p:nvPr>
        </p:nvSpPr>
        <p:spPr>
          <a:xfrm>
            <a:off x="466625" y="38566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050">
              <a:solidFill>
                <a:srgbClr val="333333"/>
              </a:solidFill>
              <a:highlight>
                <a:srgbClr val="FFFFFF"/>
              </a:highlight>
            </a:endParaRPr>
          </a:p>
          <a:p>
            <a:pPr indent="0" lvl="0" marL="0" rtl="0" algn="ctr">
              <a:spcBef>
                <a:spcPts val="0"/>
              </a:spcBef>
              <a:spcAft>
                <a:spcPts val="0"/>
              </a:spcAft>
              <a:buNone/>
            </a:pPr>
            <a:r>
              <a:t/>
            </a:r>
            <a:endParaRPr sz="1050">
              <a:solidFill>
                <a:srgbClr val="333333"/>
              </a:solidFill>
              <a:highlight>
                <a:srgbClr val="FFFFFF"/>
              </a:highlight>
            </a:endParaRPr>
          </a:p>
          <a:p>
            <a:pPr indent="0" lvl="0" marL="0" rtl="0" algn="ctr">
              <a:spcBef>
                <a:spcPts val="0"/>
              </a:spcBef>
              <a:spcAft>
                <a:spcPts val="0"/>
              </a:spcAft>
              <a:buNone/>
            </a:pPr>
            <a:r>
              <a:rPr lang="en" sz="1050">
                <a:solidFill>
                  <a:srgbClr val="333333"/>
                </a:solidFill>
                <a:highlight>
                  <a:srgbClr val="FFFFFF"/>
                </a:highlight>
              </a:rPr>
              <a:t>Conveners: Xiangmin (Sam) Sun, Roel Ruzol, Yujie Liu, Angela Che Ing Tang, FLUXNET Early Career Network Committee</a:t>
            </a:r>
            <a:endParaRPr/>
          </a:p>
        </p:txBody>
      </p:sp>
      <p:pic>
        <p:nvPicPr>
          <p:cNvPr id="57" name="Google Shape;57;p13" title="Logo-AmerifluxNet-Horiz1.png"/>
          <p:cNvPicPr preferRelativeResize="0"/>
          <p:nvPr/>
        </p:nvPicPr>
        <p:blipFill>
          <a:blip r:embed="rId4">
            <a:alphaModFix/>
          </a:blip>
          <a:stretch>
            <a:fillRect/>
          </a:stretch>
        </p:blipFill>
        <p:spPr>
          <a:xfrm>
            <a:off x="2317951" y="2022875"/>
            <a:ext cx="4115602" cy="141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284292" y="16311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t>Community reports and APIs</a:t>
            </a:r>
            <a:endParaRPr/>
          </a:p>
        </p:txBody>
      </p:sp>
      <p:sp>
        <p:nvSpPr>
          <p:cNvPr id="129" name="Google Shape;129;p22"/>
          <p:cNvSpPr txBox="1"/>
          <p:nvPr>
            <p:ph idx="1" type="body"/>
          </p:nvPr>
        </p:nvSpPr>
        <p:spPr>
          <a:xfrm>
            <a:off x="311700" y="850924"/>
            <a:ext cx="8520600" cy="38280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t/>
            </a:r>
            <a:endParaRPr b="1"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2800">
                <a:solidFill>
                  <a:schemeClr val="dk1"/>
                </a:solidFill>
                <a:latin typeface="Calibri"/>
                <a:ea typeface="Calibri"/>
                <a:cs typeface="Calibri"/>
                <a:sym typeface="Calibri"/>
              </a:rPr>
              <a:t>Hands-on material from workshop</a:t>
            </a:r>
            <a:endParaRPr sz="2025">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rPr b="1" lang="en" sz="2350">
                <a:solidFill>
                  <a:schemeClr val="dk1"/>
                </a:solidFill>
                <a:latin typeface="Calibri"/>
                <a:ea typeface="Calibri"/>
                <a:cs typeface="Calibri"/>
                <a:sym typeface="Calibri"/>
              </a:rPr>
              <a:t>Flux upscaling working group: 2024 Workshop                                                                               </a:t>
            </a:r>
            <a:endParaRPr sz="235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rPr lang="en" sz="2150" u="sng">
                <a:solidFill>
                  <a:schemeClr val="hlink"/>
                </a:solidFill>
                <a:latin typeface="Calibri"/>
                <a:ea typeface="Calibri"/>
                <a:cs typeface="Calibri"/>
                <a:sym typeface="Calibri"/>
                <a:hlinkClick r:id="rId3"/>
              </a:rPr>
              <a:t>https://github.com/AMF-FLX/Flux-upscaling-working-group-2024-Workshop-Report</a:t>
            </a:r>
            <a:endParaRPr sz="2150"/>
          </a:p>
          <a:p>
            <a:pPr indent="0" lvl="0" marL="914400" rtl="0" algn="l">
              <a:lnSpc>
                <a:spcPct val="90000"/>
              </a:lnSpc>
              <a:spcBef>
                <a:spcPts val="0"/>
              </a:spcBef>
              <a:spcAft>
                <a:spcPts val="0"/>
              </a:spcAft>
              <a:buNone/>
            </a:pPr>
            <a:r>
              <a:t/>
            </a:r>
            <a:endParaRPr sz="1541"/>
          </a:p>
          <a:p>
            <a:pPr indent="0" lvl="0" marL="914400" rtl="0" algn="l">
              <a:lnSpc>
                <a:spcPct val="90000"/>
              </a:lnSpc>
              <a:spcBef>
                <a:spcPts val="0"/>
              </a:spcBef>
              <a:spcAft>
                <a:spcPts val="0"/>
              </a:spcAft>
              <a:buNone/>
            </a:pPr>
            <a:r>
              <a:t/>
            </a:r>
            <a:endParaRPr sz="1541"/>
          </a:p>
          <a:p>
            <a:pPr indent="0" lvl="0" marL="0" rtl="0" algn="l">
              <a:lnSpc>
                <a:spcPct val="90000"/>
              </a:lnSpc>
              <a:spcBef>
                <a:spcPts val="0"/>
              </a:spcBef>
              <a:spcAft>
                <a:spcPts val="0"/>
              </a:spcAft>
              <a:buNone/>
            </a:pPr>
            <a:r>
              <a:rPr b="1" lang="en" sz="2800">
                <a:solidFill>
                  <a:schemeClr val="dk1"/>
                </a:solidFill>
                <a:latin typeface="Calibri"/>
                <a:ea typeface="Calibri"/>
                <a:cs typeface="Calibri"/>
                <a:sym typeface="Calibri"/>
              </a:rPr>
              <a:t>AmeriFlux API documentation</a:t>
            </a:r>
            <a:endParaRPr b="1" sz="2800">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rPr lang="en" sz="2150" u="sng">
                <a:solidFill>
                  <a:schemeClr val="accent5"/>
                </a:solidFill>
                <a:latin typeface="Calibri"/>
                <a:ea typeface="Calibri"/>
                <a:cs typeface="Calibri"/>
                <a:sym typeface="Calibri"/>
                <a:hlinkClick r:id="rId4">
                  <a:extLst>
                    <a:ext uri="{A12FA001-AC4F-418D-AE19-62706E023703}">
                      <ahyp:hlinkClr val="tx"/>
                    </a:ext>
                  </a:extLst>
                </a:hlinkClick>
              </a:rPr>
              <a:t>https://amfcdn.lbl.gov/docs</a:t>
            </a:r>
            <a:endParaRPr sz="2150"/>
          </a:p>
        </p:txBody>
      </p:sp>
      <p:pic>
        <p:nvPicPr>
          <p:cNvPr id="130" name="Google Shape;130;p22"/>
          <p:cNvPicPr preferRelativeResize="0"/>
          <p:nvPr/>
        </p:nvPicPr>
        <p:blipFill>
          <a:blip r:embed="rId5">
            <a:alphaModFix/>
          </a:blip>
          <a:stretch>
            <a:fillRect/>
          </a:stretch>
        </p:blipFill>
        <p:spPr>
          <a:xfrm>
            <a:off x="42400" y="4526391"/>
            <a:ext cx="1774625" cy="617100"/>
          </a:xfrm>
          <a:prstGeom prst="rect">
            <a:avLst/>
          </a:prstGeom>
          <a:noFill/>
          <a:ln>
            <a:noFill/>
          </a:ln>
        </p:spPr>
      </p:pic>
      <p:pic>
        <p:nvPicPr>
          <p:cNvPr id="131" name="Google Shape;131;p22" title="Screenshot (167).png"/>
          <p:cNvPicPr preferRelativeResize="0"/>
          <p:nvPr/>
        </p:nvPicPr>
        <p:blipFill>
          <a:blip r:embed="rId6">
            <a:alphaModFix/>
          </a:blip>
          <a:stretch>
            <a:fillRect/>
          </a:stretch>
        </p:blipFill>
        <p:spPr>
          <a:xfrm>
            <a:off x="7199212" y="144825"/>
            <a:ext cx="1774626" cy="1986477"/>
          </a:xfrm>
          <a:prstGeom prst="rect">
            <a:avLst/>
          </a:prstGeom>
          <a:noFill/>
          <a:ln>
            <a:noFill/>
          </a:ln>
        </p:spPr>
      </p:pic>
      <p:pic>
        <p:nvPicPr>
          <p:cNvPr id="132" name="Google Shape;132;p22" title="Screenshot (168).png"/>
          <p:cNvPicPr preferRelativeResize="0"/>
          <p:nvPr/>
        </p:nvPicPr>
        <p:blipFill>
          <a:blip r:embed="rId7">
            <a:alphaModFix/>
          </a:blip>
          <a:stretch>
            <a:fillRect/>
          </a:stretch>
        </p:blipFill>
        <p:spPr>
          <a:xfrm>
            <a:off x="5412675" y="3199949"/>
            <a:ext cx="3582575" cy="181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1" type="subTitle"/>
          </p:nvPr>
        </p:nvSpPr>
        <p:spPr>
          <a:xfrm>
            <a:off x="79925" y="4169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Code snippet</a:t>
            </a:r>
            <a:endParaRPr/>
          </a:p>
        </p:txBody>
      </p:sp>
      <p:pic>
        <p:nvPicPr>
          <p:cNvPr id="138" name="Google Shape;138;p23"/>
          <p:cNvPicPr preferRelativeResize="0"/>
          <p:nvPr/>
        </p:nvPicPr>
        <p:blipFill>
          <a:blip r:embed="rId3">
            <a:alphaModFix/>
          </a:blip>
          <a:stretch>
            <a:fillRect/>
          </a:stretch>
        </p:blipFill>
        <p:spPr>
          <a:xfrm>
            <a:off x="1487900" y="1330925"/>
            <a:ext cx="6004247" cy="315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 snippet sharing examples</a:t>
            </a:r>
            <a:endParaRPr/>
          </a:p>
        </p:txBody>
      </p:sp>
      <p:sp>
        <p:nvSpPr>
          <p:cNvPr id="144" name="Google Shape;14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Snippet 1</a:t>
            </a:r>
            <a:endParaRPr/>
          </a:p>
          <a:p>
            <a:pPr indent="-342900" lvl="0" marL="457200" rtl="0" algn="l">
              <a:spcBef>
                <a:spcPts val="0"/>
              </a:spcBef>
              <a:spcAft>
                <a:spcPts val="0"/>
              </a:spcAft>
              <a:buSzPts val="1800"/>
              <a:buChar char="●"/>
            </a:pPr>
            <a:r>
              <a:rPr lang="en"/>
              <a:t>Snippet 2</a:t>
            </a:r>
            <a:endParaRPr/>
          </a:p>
          <a:p>
            <a:pPr indent="-342900" lvl="0" marL="457200" rtl="0" algn="l">
              <a:spcBef>
                <a:spcPts val="0"/>
              </a:spcBef>
              <a:spcAft>
                <a:spcPts val="0"/>
              </a:spcAft>
              <a:buSzPts val="1800"/>
              <a:buChar char="●"/>
            </a:pPr>
            <a:r>
              <a:rPr lang="en"/>
              <a:t>Snippet 3</a:t>
            </a:r>
            <a:endParaRPr/>
          </a:p>
          <a:p>
            <a:pPr indent="-342900" lvl="0" marL="457200" rtl="0" algn="l">
              <a:spcBef>
                <a:spcPts val="0"/>
              </a:spcBef>
              <a:spcAft>
                <a:spcPts val="0"/>
              </a:spcAft>
              <a:buSzPts val="1800"/>
              <a:buChar char="●"/>
            </a:pPr>
            <a:r>
              <a:rPr lang="en"/>
              <a:t>Snippet 4</a:t>
            </a:r>
            <a:endParaRPr/>
          </a:p>
          <a:p>
            <a:pPr indent="-342900" lvl="0" marL="457200" rtl="0" algn="l">
              <a:spcBef>
                <a:spcPts val="0"/>
              </a:spcBef>
              <a:spcAft>
                <a:spcPts val="0"/>
              </a:spcAft>
              <a:buSzPts val="1800"/>
              <a:buChar char="●"/>
            </a:pPr>
            <a:r>
              <a:rPr lang="en"/>
              <a:t>Getting planetary boundary layer height for Kljun’s FFP model </a:t>
            </a:r>
            <a:endParaRPr/>
          </a:p>
          <a:p>
            <a:pPr indent="0" lvl="0" marL="457200" rtl="0" algn="l">
              <a:spcBef>
                <a:spcPts val="1200"/>
              </a:spcBef>
              <a:spcAft>
                <a:spcPts val="1200"/>
              </a:spcAft>
              <a:buNone/>
            </a:pPr>
            <a:r>
              <a:rPr lang="en" u="sng">
                <a:solidFill>
                  <a:schemeClr val="hlink"/>
                </a:solidFill>
                <a:hlinkClick r:id="rId3"/>
              </a:rPr>
              <a:t>https://github.com/sunxm19/get_planetenary_layer_boundary_height_from_ERA5_for_FFP/blob/main/1_boundary_layer_era5.R</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391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Platform</a:t>
            </a:r>
            <a:r>
              <a:rPr lang="en"/>
              <a:t> for code sharing</a:t>
            </a:r>
            <a:endParaRPr/>
          </a:p>
        </p:txBody>
      </p:sp>
      <p:sp>
        <p:nvSpPr>
          <p:cNvPr id="150" name="Google Shape;15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51" name="Google Shape;151;p25"/>
          <p:cNvPicPr preferRelativeResize="0"/>
          <p:nvPr/>
        </p:nvPicPr>
        <p:blipFill>
          <a:blip r:embed="rId3">
            <a:alphaModFix/>
          </a:blip>
          <a:stretch>
            <a:fillRect/>
          </a:stretch>
        </p:blipFill>
        <p:spPr>
          <a:xfrm>
            <a:off x="529975" y="2450425"/>
            <a:ext cx="2240150" cy="2118449"/>
          </a:xfrm>
          <a:prstGeom prst="rect">
            <a:avLst/>
          </a:prstGeom>
          <a:noFill/>
          <a:ln>
            <a:noFill/>
          </a:ln>
        </p:spPr>
      </p:pic>
      <p:pic>
        <p:nvPicPr>
          <p:cNvPr id="152" name="Google Shape;152;p25"/>
          <p:cNvPicPr preferRelativeResize="0"/>
          <p:nvPr/>
        </p:nvPicPr>
        <p:blipFill>
          <a:blip r:embed="rId4">
            <a:alphaModFix/>
          </a:blip>
          <a:stretch>
            <a:fillRect/>
          </a:stretch>
        </p:blipFill>
        <p:spPr>
          <a:xfrm>
            <a:off x="2052750" y="1291463"/>
            <a:ext cx="4095750" cy="1114425"/>
          </a:xfrm>
          <a:prstGeom prst="rect">
            <a:avLst/>
          </a:prstGeom>
          <a:noFill/>
          <a:ln>
            <a:noFill/>
          </a:ln>
        </p:spPr>
      </p:pic>
      <p:pic>
        <p:nvPicPr>
          <p:cNvPr id="153" name="Google Shape;153;p25"/>
          <p:cNvPicPr preferRelativeResize="0"/>
          <p:nvPr/>
        </p:nvPicPr>
        <p:blipFill>
          <a:blip r:embed="rId5">
            <a:alphaModFix/>
          </a:blip>
          <a:stretch>
            <a:fillRect/>
          </a:stretch>
        </p:blipFill>
        <p:spPr>
          <a:xfrm>
            <a:off x="5740719" y="2679652"/>
            <a:ext cx="2663580" cy="1997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2093100" y="445025"/>
            <a:ext cx="566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Choices on programming languages</a:t>
            </a:r>
            <a:endParaRPr/>
          </a:p>
        </p:txBody>
      </p:sp>
      <p:pic>
        <p:nvPicPr>
          <p:cNvPr id="159" name="Google Shape;159;p26"/>
          <p:cNvPicPr preferRelativeResize="0"/>
          <p:nvPr/>
        </p:nvPicPr>
        <p:blipFill>
          <a:blip r:embed="rId3">
            <a:alphaModFix/>
          </a:blip>
          <a:stretch>
            <a:fillRect/>
          </a:stretch>
        </p:blipFill>
        <p:spPr>
          <a:xfrm>
            <a:off x="2093100" y="1683046"/>
            <a:ext cx="5320000" cy="250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1462088" y="1238250"/>
            <a:ext cx="6524625" cy="297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solidFill>
                  <a:schemeClr val="accent1"/>
                </a:solidFill>
              </a:rPr>
              <a:t>Which AI tool used for code debug?</a:t>
            </a:r>
            <a:endParaRPr>
              <a:solidFill>
                <a:schemeClr val="accent1"/>
              </a:solidFill>
            </a:endParaRPr>
          </a:p>
        </p:txBody>
      </p:sp>
      <p:sp>
        <p:nvSpPr>
          <p:cNvPr id="170" name="Google Shape;170;p28"/>
          <p:cNvSpPr txBox="1"/>
          <p:nvPr>
            <p:ph idx="1" type="body"/>
          </p:nvPr>
        </p:nvSpPr>
        <p:spPr>
          <a:xfrm>
            <a:off x="373675" y="1555275"/>
            <a:ext cx="8520600" cy="3416400"/>
          </a:xfrm>
          <a:prstGeom prst="rect">
            <a:avLst/>
          </a:prstGeom>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Clr>
                <a:srgbClr val="3C78D8"/>
              </a:buClr>
              <a:buSzPts val="2800"/>
              <a:buChar char="●"/>
            </a:pPr>
            <a:r>
              <a:rPr lang="en" sz="2800">
                <a:solidFill>
                  <a:srgbClr val="3C78D8"/>
                </a:solidFill>
              </a:rPr>
              <a:t>ChatGPT</a:t>
            </a:r>
            <a:endParaRPr sz="2800">
              <a:solidFill>
                <a:srgbClr val="3C78D8"/>
              </a:solidFill>
            </a:endParaRPr>
          </a:p>
          <a:p>
            <a:pPr indent="-406400" lvl="0" marL="457200" rtl="0" algn="l">
              <a:lnSpc>
                <a:spcPct val="90000"/>
              </a:lnSpc>
              <a:spcBef>
                <a:spcPts val="0"/>
              </a:spcBef>
              <a:spcAft>
                <a:spcPts val="0"/>
              </a:spcAft>
              <a:buClr>
                <a:srgbClr val="3C78D8"/>
              </a:buClr>
              <a:buSzPts val="2800"/>
              <a:buChar char="●"/>
            </a:pPr>
            <a:r>
              <a:rPr lang="en" sz="2800">
                <a:solidFill>
                  <a:srgbClr val="3C78D8"/>
                </a:solidFill>
              </a:rPr>
              <a:t>Claude AI</a:t>
            </a:r>
            <a:endParaRPr sz="2800">
              <a:solidFill>
                <a:srgbClr val="3C78D8"/>
              </a:solidFill>
            </a:endParaRPr>
          </a:p>
          <a:p>
            <a:pPr indent="-406400" lvl="0" marL="457200" rtl="0" algn="l">
              <a:lnSpc>
                <a:spcPct val="90000"/>
              </a:lnSpc>
              <a:spcBef>
                <a:spcPts val="0"/>
              </a:spcBef>
              <a:spcAft>
                <a:spcPts val="0"/>
              </a:spcAft>
              <a:buClr>
                <a:srgbClr val="3C78D8"/>
              </a:buClr>
              <a:buSzPts val="2800"/>
              <a:buChar char="●"/>
            </a:pPr>
            <a:r>
              <a:rPr lang="en" sz="2800">
                <a:solidFill>
                  <a:srgbClr val="3C78D8"/>
                </a:solidFill>
              </a:rPr>
              <a:t>DeepSeek</a:t>
            </a:r>
            <a:endParaRPr sz="2800">
              <a:solidFill>
                <a:srgbClr val="3C78D8"/>
              </a:solidFill>
            </a:endParaRPr>
          </a:p>
          <a:p>
            <a:pPr indent="-406400" lvl="0" marL="457200" rtl="0" algn="l">
              <a:lnSpc>
                <a:spcPct val="90000"/>
              </a:lnSpc>
              <a:spcBef>
                <a:spcPts val="0"/>
              </a:spcBef>
              <a:spcAft>
                <a:spcPts val="0"/>
              </a:spcAft>
              <a:buClr>
                <a:srgbClr val="3C78D8"/>
              </a:buClr>
              <a:buSzPts val="2800"/>
              <a:buChar char="●"/>
            </a:pPr>
            <a:r>
              <a:rPr lang="en" sz="2800">
                <a:solidFill>
                  <a:srgbClr val="3C78D8"/>
                </a:solidFill>
              </a:rPr>
              <a:t>Microsoft Copilot</a:t>
            </a:r>
            <a:endParaRPr sz="2800">
              <a:solidFill>
                <a:srgbClr val="3C78D8"/>
              </a:solidFill>
            </a:endParaRPr>
          </a:p>
          <a:p>
            <a:pPr indent="-406400" lvl="0" marL="457200" rtl="0" algn="l">
              <a:lnSpc>
                <a:spcPct val="90000"/>
              </a:lnSpc>
              <a:spcBef>
                <a:spcPts val="0"/>
              </a:spcBef>
              <a:spcAft>
                <a:spcPts val="0"/>
              </a:spcAft>
              <a:buClr>
                <a:srgbClr val="3C78D8"/>
              </a:buClr>
              <a:buSzPts val="2800"/>
              <a:buChar char="●"/>
            </a:pPr>
            <a:r>
              <a:rPr lang="en" sz="2800">
                <a:solidFill>
                  <a:srgbClr val="3C78D8"/>
                </a:solidFill>
              </a:rPr>
              <a:t>Gemini</a:t>
            </a:r>
            <a:endParaRPr sz="2800">
              <a:solidFill>
                <a:srgbClr val="3C78D8"/>
              </a:solidFill>
            </a:endParaRPr>
          </a:p>
          <a:p>
            <a:pPr indent="-406400" lvl="0" marL="457200" rtl="0" algn="l">
              <a:lnSpc>
                <a:spcPct val="90000"/>
              </a:lnSpc>
              <a:spcBef>
                <a:spcPts val="0"/>
              </a:spcBef>
              <a:spcAft>
                <a:spcPts val="0"/>
              </a:spcAft>
              <a:buClr>
                <a:srgbClr val="3C78D8"/>
              </a:buClr>
              <a:buSzPts val="2800"/>
              <a:buChar char="●"/>
            </a:pPr>
            <a:r>
              <a:rPr lang="en" sz="2800">
                <a:solidFill>
                  <a:srgbClr val="3C78D8"/>
                </a:solidFill>
              </a:rPr>
              <a:t>…</a:t>
            </a:r>
            <a:endParaRPr>
              <a:solidFill>
                <a:srgbClr val="3C78D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6" name="Google Shape;17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2" name="Google Shape;18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8" name="Google Shape;18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187975" y="294700"/>
            <a:ext cx="8520600" cy="108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accent5"/>
                </a:solidFill>
              </a:rPr>
              <a:t>Don’t reinvent the wheel.</a:t>
            </a:r>
            <a:endParaRPr>
              <a:solidFill>
                <a:schemeClr val="accent5"/>
              </a:solidFill>
            </a:endParaRPr>
          </a:p>
        </p:txBody>
      </p:sp>
      <p:sp>
        <p:nvSpPr>
          <p:cNvPr id="63" name="Google Shape;63;p14"/>
          <p:cNvSpPr txBox="1"/>
          <p:nvPr>
            <p:ph idx="1" type="subTitle"/>
          </p:nvPr>
        </p:nvSpPr>
        <p:spPr>
          <a:xfrm>
            <a:off x="311700" y="15317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accent5"/>
                </a:solidFill>
              </a:rPr>
              <a:t>Just improve it.</a:t>
            </a:r>
            <a:endParaRPr>
              <a:solidFill>
                <a:schemeClr val="accent5"/>
              </a:solidFill>
            </a:endParaRPr>
          </a:p>
        </p:txBody>
      </p:sp>
      <p:pic>
        <p:nvPicPr>
          <p:cNvPr id="64" name="Google Shape;64;p14"/>
          <p:cNvPicPr preferRelativeResize="0"/>
          <p:nvPr/>
        </p:nvPicPr>
        <p:blipFill>
          <a:blip r:embed="rId3">
            <a:alphaModFix/>
          </a:blip>
          <a:stretch>
            <a:fillRect/>
          </a:stretch>
        </p:blipFill>
        <p:spPr>
          <a:xfrm>
            <a:off x="266700" y="2324295"/>
            <a:ext cx="9144000" cy="26136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4" name="Google Shape;19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0" name="Google Shape;20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6" name="Google Shape;20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7" name="Google Shape;207;p34"/>
          <p:cNvPicPr preferRelativeResize="0"/>
          <p:nvPr/>
        </p:nvPicPr>
        <p:blipFill>
          <a:blip r:embed="rId3">
            <a:alphaModFix/>
          </a:blip>
          <a:stretch>
            <a:fillRect/>
          </a:stretch>
        </p:blipFill>
        <p:spPr>
          <a:xfrm>
            <a:off x="2862060" y="0"/>
            <a:ext cx="341988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3" name="Google Shape;213;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4" name="Google Shape;214;p35"/>
          <p:cNvPicPr preferRelativeResize="0"/>
          <p:nvPr/>
        </p:nvPicPr>
        <p:blipFill>
          <a:blip r:embed="rId3">
            <a:alphaModFix/>
          </a:blip>
          <a:stretch>
            <a:fillRect/>
          </a:stretch>
        </p:blipFill>
        <p:spPr>
          <a:xfrm>
            <a:off x="48476" y="1752625"/>
            <a:ext cx="4210002" cy="2316751"/>
          </a:xfrm>
          <a:prstGeom prst="rect">
            <a:avLst/>
          </a:prstGeom>
          <a:noFill/>
          <a:ln>
            <a:noFill/>
          </a:ln>
        </p:spPr>
      </p:pic>
      <p:pic>
        <p:nvPicPr>
          <p:cNvPr id="215" name="Google Shape;215;p35"/>
          <p:cNvPicPr preferRelativeResize="0"/>
          <p:nvPr/>
        </p:nvPicPr>
        <p:blipFill>
          <a:blip r:embed="rId4">
            <a:alphaModFix/>
          </a:blip>
          <a:stretch>
            <a:fillRect/>
          </a:stretch>
        </p:blipFill>
        <p:spPr>
          <a:xfrm>
            <a:off x="4258475" y="511413"/>
            <a:ext cx="3028950" cy="1514475"/>
          </a:xfrm>
          <a:prstGeom prst="rect">
            <a:avLst/>
          </a:prstGeom>
          <a:noFill/>
          <a:ln>
            <a:noFill/>
          </a:ln>
        </p:spPr>
      </p:pic>
      <p:pic>
        <p:nvPicPr>
          <p:cNvPr id="216" name="Google Shape;216;p35"/>
          <p:cNvPicPr preferRelativeResize="0"/>
          <p:nvPr/>
        </p:nvPicPr>
        <p:blipFill>
          <a:blip r:embed="rId5">
            <a:alphaModFix/>
          </a:blip>
          <a:stretch>
            <a:fillRect/>
          </a:stretch>
        </p:blipFill>
        <p:spPr>
          <a:xfrm>
            <a:off x="4572000" y="2103425"/>
            <a:ext cx="3028950" cy="1514475"/>
          </a:xfrm>
          <a:prstGeom prst="rect">
            <a:avLst/>
          </a:prstGeom>
          <a:noFill/>
          <a:ln>
            <a:noFill/>
          </a:ln>
        </p:spPr>
      </p:pic>
      <p:pic>
        <p:nvPicPr>
          <p:cNvPr id="217" name="Google Shape;217;p35"/>
          <p:cNvPicPr preferRelativeResize="0"/>
          <p:nvPr/>
        </p:nvPicPr>
        <p:blipFill>
          <a:blip r:embed="rId6">
            <a:alphaModFix/>
          </a:blip>
          <a:stretch>
            <a:fillRect/>
          </a:stretch>
        </p:blipFill>
        <p:spPr>
          <a:xfrm>
            <a:off x="5758175" y="3054388"/>
            <a:ext cx="3028950" cy="1514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materials</a:t>
            </a:r>
            <a:endParaRPr/>
          </a:p>
        </p:txBody>
      </p:sp>
      <p:pic>
        <p:nvPicPr>
          <p:cNvPr id="223" name="Google Shape;223;p36"/>
          <p:cNvPicPr preferRelativeResize="0"/>
          <p:nvPr/>
        </p:nvPicPr>
        <p:blipFill>
          <a:blip r:embed="rId3">
            <a:alphaModFix/>
          </a:blip>
          <a:stretch>
            <a:fillRect/>
          </a:stretch>
        </p:blipFill>
        <p:spPr>
          <a:xfrm>
            <a:off x="311697" y="1287925"/>
            <a:ext cx="5835300" cy="3297450"/>
          </a:xfrm>
          <a:prstGeom prst="rect">
            <a:avLst/>
          </a:prstGeom>
          <a:noFill/>
          <a:ln>
            <a:noFill/>
          </a:ln>
        </p:spPr>
      </p:pic>
      <p:pic>
        <p:nvPicPr>
          <p:cNvPr id="224" name="Google Shape;224;p36"/>
          <p:cNvPicPr preferRelativeResize="0"/>
          <p:nvPr/>
        </p:nvPicPr>
        <p:blipFill>
          <a:blip r:embed="rId4">
            <a:alphaModFix/>
          </a:blip>
          <a:stretch>
            <a:fillRect/>
          </a:stretch>
        </p:blipFill>
        <p:spPr>
          <a:xfrm>
            <a:off x="152400" y="722652"/>
            <a:ext cx="9144002" cy="40029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0" name="Google Shape;23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1" name="Google Shape;231;p37"/>
          <p:cNvPicPr preferRelativeResize="0"/>
          <p:nvPr/>
        </p:nvPicPr>
        <p:blipFill>
          <a:blip r:embed="rId3">
            <a:alphaModFix/>
          </a:blip>
          <a:stretch>
            <a:fillRect/>
          </a:stretch>
        </p:blipFill>
        <p:spPr>
          <a:xfrm>
            <a:off x="0" y="570252"/>
            <a:ext cx="9144002" cy="40029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7" name="Google Shape;237;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8" name="Google Shape;238;p38"/>
          <p:cNvPicPr preferRelativeResize="0"/>
          <p:nvPr/>
        </p:nvPicPr>
        <p:blipFill>
          <a:blip r:embed="rId3">
            <a:alphaModFix/>
          </a:blip>
          <a:stretch>
            <a:fillRect/>
          </a:stretch>
        </p:blipFill>
        <p:spPr>
          <a:xfrm>
            <a:off x="0" y="482203"/>
            <a:ext cx="9144003" cy="41790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9" title="Untitled.png"/>
          <p:cNvPicPr preferRelativeResize="0"/>
          <p:nvPr/>
        </p:nvPicPr>
        <p:blipFill rotWithShape="1">
          <a:blip r:embed="rId3">
            <a:alphaModFix/>
          </a:blip>
          <a:srcRect b="0" l="0" r="45992" t="0"/>
          <a:stretch/>
        </p:blipFill>
        <p:spPr>
          <a:xfrm>
            <a:off x="2122175" y="1772857"/>
            <a:ext cx="3845202" cy="237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0" name="Google Shape;70;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1" name="Google Shape;71;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311700" y="744575"/>
            <a:ext cx="8520600" cy="677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100">
                <a:solidFill>
                  <a:srgbClr val="141827"/>
                </a:solidFill>
                <a:highlight>
                  <a:schemeClr val="lt1"/>
                </a:highlight>
                <a:latin typeface="Roboto"/>
                <a:ea typeface="Roboto"/>
                <a:cs typeface="Roboto"/>
                <a:sym typeface="Roboto"/>
              </a:rPr>
              <a:t>What is a code snippet ?</a:t>
            </a:r>
            <a:endParaRPr b="1" sz="7100">
              <a:solidFill>
                <a:srgbClr val="141827"/>
              </a:solidFill>
              <a:highlight>
                <a:schemeClr val="lt1"/>
              </a:highlight>
            </a:endParaRPr>
          </a:p>
        </p:txBody>
      </p:sp>
      <p:sp>
        <p:nvSpPr>
          <p:cNvPr id="77" name="Google Shape;77;p16"/>
          <p:cNvSpPr txBox="1"/>
          <p:nvPr>
            <p:ph idx="1" type="subTitle"/>
          </p:nvPr>
        </p:nvSpPr>
        <p:spPr>
          <a:xfrm>
            <a:off x="435125" y="16310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a small, reusable block (independent chunk) of code designed to perform a specific function.</a:t>
            </a:r>
            <a:endParaRPr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200">
                <a:solidFill>
                  <a:srgbClr val="132C58"/>
                </a:solidFill>
                <a:highlight>
                  <a:srgbClr val="FFFFFF"/>
                </a:highlight>
              </a:rPr>
              <a:t>The little things boosting a productivity.</a:t>
            </a:r>
            <a:endParaRPr sz="1200">
              <a:solidFill>
                <a:schemeClr val="dk1"/>
              </a:solidFill>
              <a:latin typeface="Roboto"/>
              <a:ea typeface="Roboto"/>
              <a:cs typeface="Roboto"/>
              <a:sym typeface="Roboto"/>
            </a:endParaRPr>
          </a:p>
        </p:txBody>
      </p:sp>
      <p:grpSp>
        <p:nvGrpSpPr>
          <p:cNvPr id="78" name="Google Shape;78;p16"/>
          <p:cNvGrpSpPr/>
          <p:nvPr/>
        </p:nvGrpSpPr>
        <p:grpSpPr>
          <a:xfrm>
            <a:off x="2151950" y="2467775"/>
            <a:ext cx="5573975" cy="2495550"/>
            <a:chOff x="2151950" y="2467775"/>
            <a:chExt cx="5573975" cy="2495550"/>
          </a:xfrm>
        </p:grpSpPr>
        <p:sp>
          <p:nvSpPr>
            <p:cNvPr id="79" name="Google Shape;79;p16"/>
            <p:cNvSpPr txBox="1"/>
            <p:nvPr/>
          </p:nvSpPr>
          <p:spPr>
            <a:xfrm>
              <a:off x="6279025" y="3324525"/>
              <a:ext cx="1446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rPr>
                <a:t>Personalized</a:t>
              </a:r>
              <a:endParaRPr sz="900">
                <a:solidFill>
                  <a:schemeClr val="dk2"/>
                </a:solidFill>
              </a:endParaRPr>
            </a:p>
            <a:p>
              <a:pPr indent="0" lvl="0" marL="0" rtl="0" algn="l">
                <a:spcBef>
                  <a:spcPts val="0"/>
                </a:spcBef>
                <a:spcAft>
                  <a:spcPts val="0"/>
                </a:spcAft>
                <a:buNone/>
              </a:pPr>
              <a:r>
                <a:rPr lang="en" sz="900">
                  <a:solidFill>
                    <a:schemeClr val="dk2"/>
                  </a:solidFill>
                </a:rPr>
                <a:t>Code</a:t>
              </a:r>
              <a:endParaRPr sz="900">
                <a:solidFill>
                  <a:schemeClr val="dk2"/>
                </a:solidFill>
              </a:endParaRPr>
            </a:p>
            <a:p>
              <a:pPr indent="0" lvl="0" marL="0" rtl="0" algn="l">
                <a:spcBef>
                  <a:spcPts val="0"/>
                </a:spcBef>
                <a:spcAft>
                  <a:spcPts val="0"/>
                </a:spcAft>
                <a:buNone/>
              </a:pPr>
              <a:r>
                <a:rPr lang="en" sz="900">
                  <a:solidFill>
                    <a:schemeClr val="dk2"/>
                  </a:solidFill>
                </a:rPr>
                <a:t>snippet</a:t>
              </a:r>
              <a:endParaRPr sz="900">
                <a:solidFill>
                  <a:schemeClr val="dk2"/>
                </a:solidFill>
              </a:endParaRPr>
            </a:p>
          </p:txBody>
        </p:sp>
        <p:pic>
          <p:nvPicPr>
            <p:cNvPr id="80" name="Google Shape;80;p16"/>
            <p:cNvPicPr preferRelativeResize="0"/>
            <p:nvPr/>
          </p:nvPicPr>
          <p:blipFill>
            <a:blip r:embed="rId3">
              <a:alphaModFix/>
            </a:blip>
            <a:stretch>
              <a:fillRect/>
            </a:stretch>
          </p:blipFill>
          <p:spPr>
            <a:xfrm>
              <a:off x="2151950" y="2467775"/>
              <a:ext cx="2495550" cy="2495550"/>
            </a:xfrm>
            <a:prstGeom prst="rect">
              <a:avLst/>
            </a:prstGeom>
            <a:noFill/>
            <a:ln>
              <a:noFill/>
            </a:ln>
          </p:spPr>
        </p:pic>
        <p:sp>
          <p:nvSpPr>
            <p:cNvPr id="81" name="Google Shape;81;p16"/>
            <p:cNvSpPr txBox="1"/>
            <p:nvPr/>
          </p:nvSpPr>
          <p:spPr>
            <a:xfrm>
              <a:off x="2417100" y="3114700"/>
              <a:ext cx="2076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General </a:t>
              </a:r>
              <a:endParaRPr sz="1800">
                <a:solidFill>
                  <a:schemeClr val="dk2"/>
                </a:solidFill>
              </a:endParaRPr>
            </a:p>
            <a:p>
              <a:pPr indent="0" lvl="0" marL="0" rtl="0" algn="l">
                <a:spcBef>
                  <a:spcPts val="0"/>
                </a:spcBef>
                <a:spcAft>
                  <a:spcPts val="0"/>
                </a:spcAft>
                <a:buNone/>
              </a:pPr>
              <a:r>
                <a:rPr lang="en" sz="1800">
                  <a:solidFill>
                    <a:schemeClr val="dk2"/>
                  </a:solidFill>
                </a:rPr>
                <a:t>Programming</a:t>
              </a:r>
              <a:endParaRPr sz="1800">
                <a:solidFill>
                  <a:schemeClr val="dk2"/>
                </a:solidFill>
              </a:endParaRPr>
            </a:p>
            <a:p>
              <a:pPr indent="0" lvl="0" marL="0" rtl="0" algn="l">
                <a:spcBef>
                  <a:spcPts val="0"/>
                </a:spcBef>
                <a:spcAft>
                  <a:spcPts val="0"/>
                </a:spcAft>
                <a:buNone/>
              </a:pPr>
              <a:r>
                <a:rPr lang="en" sz="1800">
                  <a:solidFill>
                    <a:schemeClr val="dk2"/>
                  </a:solidFill>
                </a:rPr>
                <a:t>Knowledge and</a:t>
              </a:r>
              <a:endParaRPr sz="1800">
                <a:solidFill>
                  <a:schemeClr val="dk2"/>
                </a:solidFill>
              </a:endParaRPr>
            </a:p>
            <a:p>
              <a:pPr indent="0" lvl="0" marL="0" rtl="0" algn="l">
                <a:spcBef>
                  <a:spcPts val="0"/>
                </a:spcBef>
                <a:spcAft>
                  <a:spcPts val="0"/>
                </a:spcAft>
                <a:buNone/>
              </a:pPr>
              <a:r>
                <a:rPr lang="en" sz="1800">
                  <a:solidFill>
                    <a:schemeClr val="dk2"/>
                  </a:solidFill>
                </a:rPr>
                <a:t>Skill Sets</a:t>
              </a:r>
              <a:endParaRPr sz="1800">
                <a:solidFill>
                  <a:schemeClr val="dk2"/>
                </a:solidFill>
              </a:endParaRPr>
            </a:p>
          </p:txBody>
        </p:sp>
        <p:pic>
          <p:nvPicPr>
            <p:cNvPr id="82" name="Google Shape;82;p16"/>
            <p:cNvPicPr preferRelativeResize="0"/>
            <p:nvPr/>
          </p:nvPicPr>
          <p:blipFill>
            <a:blip r:embed="rId4">
              <a:alphaModFix/>
            </a:blip>
            <a:stretch>
              <a:fillRect/>
            </a:stretch>
          </p:blipFill>
          <p:spPr>
            <a:xfrm>
              <a:off x="4162600" y="2720675"/>
              <a:ext cx="1992850" cy="1992850"/>
            </a:xfrm>
            <a:prstGeom prst="rect">
              <a:avLst/>
            </a:prstGeom>
            <a:noFill/>
            <a:ln>
              <a:noFill/>
            </a:ln>
          </p:spPr>
        </p:pic>
        <p:sp>
          <p:nvSpPr>
            <p:cNvPr id="83" name="Google Shape;83;p16"/>
            <p:cNvSpPr txBox="1"/>
            <p:nvPr/>
          </p:nvSpPr>
          <p:spPr>
            <a:xfrm>
              <a:off x="4606175" y="3207650"/>
              <a:ext cx="1735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Eddy Covariance </a:t>
              </a:r>
              <a:endParaRPr sz="1800">
                <a:solidFill>
                  <a:schemeClr val="dk2"/>
                </a:solidFill>
              </a:endParaRPr>
            </a:p>
            <a:p>
              <a:pPr indent="0" lvl="0" marL="0" rtl="0" algn="l">
                <a:spcBef>
                  <a:spcPts val="0"/>
                </a:spcBef>
                <a:spcAft>
                  <a:spcPts val="0"/>
                </a:spcAft>
                <a:buNone/>
              </a:pPr>
              <a:r>
                <a:rPr lang="en" sz="1800">
                  <a:solidFill>
                    <a:schemeClr val="dk2"/>
                  </a:solidFill>
                </a:rPr>
                <a:t>Flux research</a:t>
              </a:r>
              <a:endParaRPr sz="1800">
                <a:solidFill>
                  <a:schemeClr val="dk2"/>
                </a:solidFill>
              </a:endParaRPr>
            </a:p>
          </p:txBody>
        </p:sp>
        <p:pic>
          <p:nvPicPr>
            <p:cNvPr id="84" name="Google Shape;84;p16"/>
            <p:cNvPicPr preferRelativeResize="0"/>
            <p:nvPr/>
          </p:nvPicPr>
          <p:blipFill>
            <a:blip r:embed="rId5">
              <a:alphaModFix/>
            </a:blip>
            <a:stretch>
              <a:fillRect/>
            </a:stretch>
          </p:blipFill>
          <p:spPr>
            <a:xfrm>
              <a:off x="6011375" y="3025875"/>
              <a:ext cx="1197575" cy="11975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nvSpPr>
        <p:spPr>
          <a:xfrm>
            <a:off x="2636650" y="380800"/>
            <a:ext cx="3464100" cy="19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Some code snippet examples </a:t>
            </a:r>
            <a:endParaRPr sz="1800">
              <a:solidFill>
                <a:schemeClr val="dk2"/>
              </a:solidFill>
            </a:endParaRPr>
          </a:p>
        </p:txBody>
      </p:sp>
      <p:pic>
        <p:nvPicPr>
          <p:cNvPr id="90" name="Google Shape;90;p17"/>
          <p:cNvPicPr preferRelativeResize="0"/>
          <p:nvPr/>
        </p:nvPicPr>
        <p:blipFill>
          <a:blip r:embed="rId3">
            <a:alphaModFix/>
          </a:blip>
          <a:stretch>
            <a:fillRect/>
          </a:stretch>
        </p:blipFill>
        <p:spPr>
          <a:xfrm>
            <a:off x="184784" y="803733"/>
            <a:ext cx="6669952" cy="3742200"/>
          </a:xfrm>
          <a:prstGeom prst="rect">
            <a:avLst/>
          </a:prstGeom>
          <a:noFill/>
          <a:ln>
            <a:noFill/>
          </a:ln>
        </p:spPr>
      </p:pic>
      <p:pic>
        <p:nvPicPr>
          <p:cNvPr id="91" name="Google Shape;91;p17"/>
          <p:cNvPicPr preferRelativeResize="0"/>
          <p:nvPr/>
        </p:nvPicPr>
        <p:blipFill>
          <a:blip r:embed="rId4">
            <a:alphaModFix/>
          </a:blip>
          <a:stretch>
            <a:fillRect/>
          </a:stretch>
        </p:blipFill>
        <p:spPr>
          <a:xfrm>
            <a:off x="702150" y="1024975"/>
            <a:ext cx="8022001" cy="3948351"/>
          </a:xfrm>
          <a:prstGeom prst="rect">
            <a:avLst/>
          </a:prstGeom>
          <a:noFill/>
          <a:ln>
            <a:noFill/>
          </a:ln>
        </p:spPr>
      </p:pic>
      <p:pic>
        <p:nvPicPr>
          <p:cNvPr id="92" name="Google Shape;92;p17"/>
          <p:cNvPicPr preferRelativeResize="0"/>
          <p:nvPr/>
        </p:nvPicPr>
        <p:blipFill>
          <a:blip r:embed="rId5">
            <a:alphaModFix/>
          </a:blip>
          <a:stretch>
            <a:fillRect/>
          </a:stretch>
        </p:blipFill>
        <p:spPr>
          <a:xfrm>
            <a:off x="1370800" y="1308575"/>
            <a:ext cx="6402400" cy="384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ctrTitle"/>
          </p:nvPr>
        </p:nvSpPr>
        <p:spPr>
          <a:xfrm>
            <a:off x="311700" y="81000"/>
            <a:ext cx="8520600" cy="62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180"/>
              <a:t>Toolbox available for Flux data processing</a:t>
            </a:r>
            <a:endParaRPr sz="3180"/>
          </a:p>
        </p:txBody>
      </p:sp>
      <p:pic>
        <p:nvPicPr>
          <p:cNvPr id="98" name="Google Shape;98;p18"/>
          <p:cNvPicPr preferRelativeResize="0"/>
          <p:nvPr/>
        </p:nvPicPr>
        <p:blipFill>
          <a:blip r:embed="rId3">
            <a:alphaModFix/>
          </a:blip>
          <a:stretch>
            <a:fillRect/>
          </a:stretch>
        </p:blipFill>
        <p:spPr>
          <a:xfrm>
            <a:off x="152400" y="707088"/>
            <a:ext cx="8839200" cy="3903871"/>
          </a:xfrm>
          <a:prstGeom prst="rect">
            <a:avLst/>
          </a:prstGeom>
          <a:noFill/>
          <a:ln>
            <a:noFill/>
          </a:ln>
        </p:spPr>
      </p:pic>
      <p:sp>
        <p:nvSpPr>
          <p:cNvPr id="99" name="Google Shape;99;p18"/>
          <p:cNvSpPr txBox="1"/>
          <p:nvPr/>
        </p:nvSpPr>
        <p:spPr>
          <a:xfrm>
            <a:off x="431000" y="4404600"/>
            <a:ext cx="7655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hlinkClick r:id="rId4"/>
              </a:rPr>
              <a:t>https://fluxnet.org/2017/10/10/toolbox-a-rolling-list-of-softwarepackages-for-flux-related-data-processing/</a:t>
            </a:r>
            <a:r>
              <a:rPr lang="en" sz="1800">
                <a:solidFill>
                  <a:schemeClr val="dk2"/>
                </a:solidFill>
              </a:rPr>
              <a:t> </a:t>
            </a:r>
            <a:endParaRPr sz="1800">
              <a:solidFill>
                <a:schemeClr val="dk2"/>
              </a:solidFill>
            </a:endParaRPr>
          </a:p>
        </p:txBody>
      </p:sp>
      <p:pic>
        <p:nvPicPr>
          <p:cNvPr id="100" name="Google Shape;100;p18"/>
          <p:cNvPicPr preferRelativeResize="0"/>
          <p:nvPr/>
        </p:nvPicPr>
        <p:blipFill>
          <a:blip r:embed="rId5">
            <a:alphaModFix/>
          </a:blip>
          <a:stretch>
            <a:fillRect/>
          </a:stretch>
        </p:blipFill>
        <p:spPr>
          <a:xfrm>
            <a:off x="8086400" y="2473950"/>
            <a:ext cx="745500" cy="849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719750" y="0"/>
            <a:ext cx="4481558" cy="4838700"/>
          </a:xfrm>
          <a:prstGeom prst="rect">
            <a:avLst/>
          </a:prstGeom>
          <a:noFill/>
          <a:ln>
            <a:noFill/>
          </a:ln>
        </p:spPr>
      </p:pic>
      <p:sp>
        <p:nvSpPr>
          <p:cNvPr id="106" name="Google Shape;106;p19"/>
          <p:cNvSpPr txBox="1"/>
          <p:nvPr/>
        </p:nvSpPr>
        <p:spPr>
          <a:xfrm>
            <a:off x="99600" y="4681800"/>
            <a:ext cx="894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hlinkClick r:id="rId4"/>
              </a:rPr>
              <a:t>https://ameriflux.lbl.gov/resources/resource-list/tools-and-software-for-flux-scientists/</a:t>
            </a:r>
            <a:r>
              <a:rPr lang="en" sz="1800">
                <a:solidFill>
                  <a:schemeClr val="dk2"/>
                </a:solidFill>
              </a:rPr>
              <a:t> </a:t>
            </a:r>
            <a:endParaRPr sz="1800">
              <a:solidFill>
                <a:schemeClr val="dk2"/>
              </a:solidFill>
            </a:endParaRPr>
          </a:p>
        </p:txBody>
      </p:sp>
      <p:pic>
        <p:nvPicPr>
          <p:cNvPr id="107" name="Google Shape;107;p19"/>
          <p:cNvPicPr preferRelativeResize="0"/>
          <p:nvPr/>
        </p:nvPicPr>
        <p:blipFill>
          <a:blip r:embed="rId5">
            <a:alphaModFix/>
          </a:blip>
          <a:stretch>
            <a:fillRect/>
          </a:stretch>
        </p:blipFill>
        <p:spPr>
          <a:xfrm>
            <a:off x="5391050" y="1452825"/>
            <a:ext cx="3535051" cy="253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16311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t>Processing tools</a:t>
            </a:r>
            <a:endParaRPr/>
          </a:p>
        </p:txBody>
      </p:sp>
      <p:sp>
        <p:nvSpPr>
          <p:cNvPr id="113" name="Google Shape;113;p20"/>
          <p:cNvSpPr txBox="1"/>
          <p:nvPr>
            <p:ph idx="1" type="body"/>
          </p:nvPr>
        </p:nvSpPr>
        <p:spPr>
          <a:xfrm>
            <a:off x="311700" y="850924"/>
            <a:ext cx="8520600" cy="3828000"/>
          </a:xfrm>
          <a:prstGeom prst="rect">
            <a:avLst/>
          </a:prstGeom>
        </p:spPr>
        <p:txBody>
          <a:bodyPr anchorCtr="0" anchor="t" bIns="91425" lIns="91425" spcFirstLastPara="1" rIns="91425" wrap="square" tIns="91425">
            <a:normAutofit lnSpcReduction="10000"/>
          </a:bodyPr>
          <a:lstStyle/>
          <a:p>
            <a:pPr indent="0" lvl="0" marL="0" rtl="0" algn="l">
              <a:lnSpc>
                <a:spcPct val="90000"/>
              </a:lnSpc>
              <a:spcBef>
                <a:spcPts val="0"/>
              </a:spcBef>
              <a:spcAft>
                <a:spcPts val="0"/>
              </a:spcAft>
              <a:buNone/>
            </a:pPr>
            <a:r>
              <a:t/>
            </a:r>
            <a:endParaRPr b="1" sz="25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2500">
                <a:solidFill>
                  <a:schemeClr val="dk1"/>
                </a:solidFill>
                <a:latin typeface="Calibri"/>
                <a:ea typeface="Calibri"/>
                <a:cs typeface="Calibri"/>
                <a:sym typeface="Calibri"/>
              </a:rPr>
              <a:t>AmeriFlux BASE Flux/Met Data QA/QC and Processing</a:t>
            </a:r>
            <a:endParaRPr b="1" sz="25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rPr lang="en" sz="2341" u="sng">
                <a:solidFill>
                  <a:schemeClr val="hlink"/>
                </a:solidFill>
                <a:latin typeface="Calibri"/>
                <a:ea typeface="Calibri"/>
                <a:cs typeface="Calibri"/>
                <a:sym typeface="Calibri"/>
                <a:hlinkClick r:id="rId3"/>
              </a:rPr>
              <a:t>https://github.com/AMF-FLX/AMF-BASE-QAQC</a:t>
            </a:r>
            <a:endParaRPr sz="2341">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00">
              <a:solidFill>
                <a:schemeClr val="dk1"/>
              </a:solidFill>
            </a:endParaRPr>
          </a:p>
          <a:p>
            <a:pPr indent="0" lvl="0" marL="0" rtl="0" algn="l">
              <a:lnSpc>
                <a:spcPct val="90000"/>
              </a:lnSpc>
              <a:spcBef>
                <a:spcPts val="0"/>
              </a:spcBef>
              <a:spcAft>
                <a:spcPts val="0"/>
              </a:spcAft>
              <a:buNone/>
            </a:pPr>
            <a:r>
              <a:rPr lang="en" sz="1400">
                <a:solidFill>
                  <a:schemeClr val="dk1"/>
                </a:solidFill>
              </a:rPr>
              <a:t>Chu, H., Christianson, D.S., Cheah, YW. </a:t>
            </a:r>
            <a:r>
              <a:rPr i="1" lang="en" sz="1400">
                <a:solidFill>
                  <a:schemeClr val="dk1"/>
                </a:solidFill>
              </a:rPr>
              <a:t>et al.</a:t>
            </a:r>
            <a:r>
              <a:rPr lang="en" sz="1400">
                <a:solidFill>
                  <a:schemeClr val="dk1"/>
                </a:solidFill>
              </a:rPr>
              <a:t> AmeriFlux BASE data pipeline to support network growth and data sharing. </a:t>
            </a:r>
            <a:r>
              <a:rPr i="1" lang="en" sz="1400">
                <a:solidFill>
                  <a:schemeClr val="dk1"/>
                </a:solidFill>
              </a:rPr>
              <a:t>Sci Data</a:t>
            </a:r>
            <a:r>
              <a:rPr lang="en" sz="1400">
                <a:solidFill>
                  <a:schemeClr val="dk1"/>
                </a:solidFill>
              </a:rPr>
              <a:t> </a:t>
            </a:r>
            <a:r>
              <a:rPr b="1" lang="en" sz="1400">
                <a:solidFill>
                  <a:schemeClr val="dk1"/>
                </a:solidFill>
              </a:rPr>
              <a:t>10</a:t>
            </a:r>
            <a:r>
              <a:rPr lang="en" sz="1400">
                <a:solidFill>
                  <a:schemeClr val="dk1"/>
                </a:solidFill>
              </a:rPr>
              <a:t>, 614 (2023). https://doi.org/10.1038/s41597-023-02531-2</a:t>
            </a:r>
            <a:endParaRPr sz="1400">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sz="1858">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2600">
                <a:solidFill>
                  <a:schemeClr val="dk1"/>
                </a:solidFill>
                <a:latin typeface="Calibri"/>
                <a:ea typeface="Calibri"/>
                <a:cs typeface="Calibri"/>
                <a:sym typeface="Calibri"/>
              </a:rPr>
              <a:t>ONEFlux (Open Network-Enabled Flux processing pipeline)</a:t>
            </a:r>
            <a:r>
              <a:rPr b="1" baseline="30000" lang="en" sz="2600">
                <a:solidFill>
                  <a:schemeClr val="dk1"/>
                </a:solidFill>
                <a:latin typeface="Calibri"/>
                <a:ea typeface="Calibri"/>
                <a:cs typeface="Calibri"/>
                <a:sym typeface="Calibri"/>
              </a:rPr>
              <a:t>+</a:t>
            </a:r>
            <a:endParaRPr b="1" baseline="30000" sz="26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rPr lang="en" sz="2341" u="sng">
                <a:solidFill>
                  <a:schemeClr val="hlink"/>
                </a:solidFill>
                <a:latin typeface="Calibri"/>
                <a:ea typeface="Calibri"/>
                <a:cs typeface="Calibri"/>
                <a:sym typeface="Calibri"/>
                <a:hlinkClick r:id="rId4"/>
              </a:rPr>
              <a:t>https://github.com/fluxnet/ONEFlux</a:t>
            </a:r>
            <a:endParaRPr sz="2341">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00">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 sz="1400">
                <a:solidFill>
                  <a:schemeClr val="dk1"/>
                </a:solidFill>
              </a:rPr>
              <a:t>Pastorello, G., Trotta, C., Canfora, E. et al. The FLUXNET2015 dataset and the ONEFlux processing pipeline for eddy covariance data. Sci Data </a:t>
            </a:r>
            <a:r>
              <a:rPr b="1" lang="en" sz="1400">
                <a:solidFill>
                  <a:schemeClr val="dk1"/>
                </a:solidFill>
              </a:rPr>
              <a:t>7</a:t>
            </a:r>
            <a:r>
              <a:rPr lang="en" sz="1400">
                <a:solidFill>
                  <a:schemeClr val="dk1"/>
                </a:solidFill>
              </a:rPr>
              <a:t>, 225 (2020). https://doi.org/10.1038/s41597-020-0534-3</a:t>
            </a:r>
            <a:endParaRPr sz="1400"/>
          </a:p>
        </p:txBody>
      </p:sp>
      <p:pic>
        <p:nvPicPr>
          <p:cNvPr id="114" name="Google Shape;114;p20"/>
          <p:cNvPicPr preferRelativeResize="0"/>
          <p:nvPr/>
        </p:nvPicPr>
        <p:blipFill>
          <a:blip r:embed="rId5">
            <a:alphaModFix/>
          </a:blip>
          <a:stretch>
            <a:fillRect/>
          </a:stretch>
        </p:blipFill>
        <p:spPr>
          <a:xfrm>
            <a:off x="7341275" y="-9"/>
            <a:ext cx="1774625" cy="617100"/>
          </a:xfrm>
          <a:prstGeom prst="rect">
            <a:avLst/>
          </a:prstGeom>
          <a:noFill/>
          <a:ln>
            <a:noFill/>
          </a:ln>
        </p:spPr>
      </p:pic>
      <p:sp>
        <p:nvSpPr>
          <p:cNvPr id="115" name="Google Shape;115;p20"/>
          <p:cNvSpPr txBox="1"/>
          <p:nvPr/>
        </p:nvSpPr>
        <p:spPr>
          <a:xfrm>
            <a:off x="37100" y="4460300"/>
            <a:ext cx="9106800" cy="6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1200">
                <a:solidFill>
                  <a:schemeClr val="dk2"/>
                </a:solidFill>
              </a:rPr>
              <a:t>+Jointly developed with ICOS and European Fluxes Database                                                                                                                                                                                                    </a:t>
            </a:r>
            <a:r>
              <a:rPr baseline="30000" lang="en" sz="1500" u="sng">
                <a:solidFill>
                  <a:schemeClr val="hlink"/>
                </a:solidFill>
                <a:hlinkClick r:id="rId6"/>
              </a:rPr>
              <a:t>https://github.com/AMF-FLX</a:t>
            </a:r>
            <a:endParaRPr baseline="30000" sz="1500">
              <a:solidFill>
                <a:schemeClr val="dk2"/>
              </a:solidFill>
            </a:endParaRPr>
          </a:p>
          <a:p>
            <a:pPr indent="0" lvl="0" marL="0" rtl="0" algn="r">
              <a:spcBef>
                <a:spcPts val="0"/>
              </a:spcBef>
              <a:spcAft>
                <a:spcPts val="0"/>
              </a:spcAft>
              <a:buNone/>
            </a:pPr>
            <a:r>
              <a:rPr baseline="30000" lang="en" sz="1500" u="sng">
                <a:solidFill>
                  <a:schemeClr val="hlink"/>
                </a:solidFill>
                <a:hlinkClick r:id="rId7"/>
              </a:rPr>
              <a:t>https://github.com/fluxnet</a:t>
            </a:r>
            <a:endParaRPr baseline="30000" sz="12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16311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t>Data tools</a:t>
            </a:r>
            <a:endParaRPr/>
          </a:p>
        </p:txBody>
      </p:sp>
      <p:sp>
        <p:nvSpPr>
          <p:cNvPr id="121" name="Google Shape;121;p21"/>
          <p:cNvSpPr txBox="1"/>
          <p:nvPr>
            <p:ph idx="1" type="body"/>
          </p:nvPr>
        </p:nvSpPr>
        <p:spPr>
          <a:xfrm>
            <a:off x="311700" y="850924"/>
            <a:ext cx="8520600" cy="3828000"/>
          </a:xfrm>
          <a:prstGeom prst="rect">
            <a:avLst/>
          </a:prstGeom>
        </p:spPr>
        <p:txBody>
          <a:bodyPr anchorCtr="0" anchor="t" bIns="91425" lIns="91425" spcFirstLastPara="1" rIns="91425" wrap="square" tIns="91425">
            <a:normAutofit fontScale="85000" lnSpcReduction="20000"/>
          </a:bodyPr>
          <a:lstStyle/>
          <a:p>
            <a:pPr indent="0" lvl="0" marL="457200" rtl="0" algn="l">
              <a:lnSpc>
                <a:spcPct val="90000"/>
              </a:lnSpc>
              <a:spcBef>
                <a:spcPts val="0"/>
              </a:spcBef>
              <a:spcAft>
                <a:spcPts val="0"/>
              </a:spcAft>
              <a:buNone/>
            </a:pPr>
            <a:r>
              <a:t/>
            </a:r>
            <a:endParaRPr sz="2025">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025">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rPr b="1" lang="en" sz="3200">
                <a:solidFill>
                  <a:schemeClr val="dk1"/>
                </a:solidFill>
                <a:latin typeface="Calibri"/>
                <a:ea typeface="Calibri"/>
                <a:cs typeface="Calibri"/>
                <a:sym typeface="Calibri"/>
              </a:rPr>
              <a:t>AMF-UserTools (BIF File Parser)</a:t>
            </a:r>
            <a:endParaRPr sz="32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rPr lang="en" sz="2950" u="sng">
                <a:solidFill>
                  <a:schemeClr val="accent5"/>
                </a:solidFill>
                <a:latin typeface="Calibri"/>
                <a:ea typeface="Calibri"/>
                <a:cs typeface="Calibri"/>
                <a:sym typeface="Calibri"/>
                <a:hlinkClick r:id="rId3">
                  <a:extLst>
                    <a:ext uri="{A12FA001-AC4F-418D-AE19-62706E023703}">
                      <ahyp:hlinkClr val="tx"/>
                    </a:ext>
                  </a:extLst>
                </a:hlinkClick>
              </a:rPr>
              <a:t>https://github.com/AMF-FLX/AMF-UserTools</a:t>
            </a:r>
            <a:endParaRPr sz="295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t/>
            </a:r>
            <a:endParaRPr sz="2025">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rPr b="1" lang="en" sz="3200">
                <a:solidFill>
                  <a:schemeClr val="dk1"/>
                </a:solidFill>
                <a:latin typeface="Calibri"/>
                <a:ea typeface="Calibri"/>
                <a:cs typeface="Calibri"/>
                <a:sym typeface="Calibri"/>
              </a:rPr>
              <a:t>amerifluxr (R package)</a:t>
            </a:r>
            <a:r>
              <a:rPr b="1" baseline="30000" lang="en" sz="3200">
                <a:solidFill>
                  <a:schemeClr val="dk1"/>
                </a:solidFill>
                <a:latin typeface="Calibri"/>
                <a:ea typeface="Calibri"/>
                <a:cs typeface="Calibri"/>
                <a:sym typeface="Calibri"/>
              </a:rPr>
              <a:t>+</a:t>
            </a:r>
            <a:endParaRPr b="1" sz="32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rPr lang="en" sz="2950" u="sng">
                <a:solidFill>
                  <a:schemeClr val="hlink"/>
                </a:solidFill>
                <a:latin typeface="Calibri"/>
                <a:ea typeface="Calibri"/>
                <a:cs typeface="Calibri"/>
                <a:sym typeface="Calibri"/>
                <a:hlinkClick r:id="rId4"/>
              </a:rPr>
              <a:t>https://chuhousen.github.io/amerifluxr</a:t>
            </a:r>
            <a:endParaRPr sz="2950">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rPr lang="en">
                <a:solidFill>
                  <a:schemeClr val="dk1"/>
                </a:solidFill>
                <a:latin typeface="Calibri"/>
                <a:ea typeface="Calibri"/>
                <a:cs typeface="Calibri"/>
                <a:sym typeface="Calibri"/>
              </a:rPr>
              <a:t>Chu, Housen, and Hufkens, Koen. “amerifluxr v1.0.0.” Computer software. May 10, 2021. https://github.com/chuhousen/amerifluxr. https://doi.org/10.11578/dc.20210730.2.</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b="1" sz="1847">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rPr b="1" lang="en" sz="3200">
                <a:solidFill>
                  <a:schemeClr val="dk1"/>
                </a:solidFill>
                <a:latin typeface="Calibri"/>
                <a:ea typeface="Calibri"/>
                <a:cs typeface="Calibri"/>
                <a:sym typeface="Calibri"/>
              </a:rPr>
              <a:t>AmeriFlux Data Visualizer</a:t>
            </a:r>
            <a:endParaRPr b="1" sz="32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rPr lang="en" sz="2900" u="sng">
                <a:solidFill>
                  <a:schemeClr val="hlink"/>
                </a:solidFill>
                <a:latin typeface="Calibri"/>
                <a:ea typeface="Calibri"/>
                <a:cs typeface="Calibri"/>
                <a:sym typeface="Calibri"/>
                <a:hlinkClick r:id="rId5"/>
              </a:rPr>
              <a:t>https://ameriflux.shinyapps.io/version1/</a:t>
            </a:r>
            <a:endParaRPr sz="2900"/>
          </a:p>
          <a:p>
            <a:pPr indent="0" lvl="0" marL="914400" rtl="0" algn="l">
              <a:lnSpc>
                <a:spcPct val="90000"/>
              </a:lnSpc>
              <a:spcBef>
                <a:spcPts val="0"/>
              </a:spcBef>
              <a:spcAft>
                <a:spcPts val="0"/>
              </a:spcAft>
              <a:buNone/>
            </a:pPr>
            <a:r>
              <a:t/>
            </a:r>
            <a:endParaRPr sz="1541"/>
          </a:p>
          <a:p>
            <a:pPr indent="0" lvl="0" marL="0" rtl="0" algn="l">
              <a:lnSpc>
                <a:spcPct val="90000"/>
              </a:lnSpc>
              <a:spcBef>
                <a:spcPts val="0"/>
              </a:spcBef>
              <a:spcAft>
                <a:spcPts val="0"/>
              </a:spcAft>
              <a:buNone/>
            </a:pPr>
            <a:r>
              <a:t/>
            </a:r>
            <a:endParaRPr sz="1541"/>
          </a:p>
        </p:txBody>
      </p:sp>
      <p:pic>
        <p:nvPicPr>
          <p:cNvPr id="122" name="Google Shape;122;p21"/>
          <p:cNvPicPr preferRelativeResize="0"/>
          <p:nvPr/>
        </p:nvPicPr>
        <p:blipFill>
          <a:blip r:embed="rId6">
            <a:alphaModFix/>
          </a:blip>
          <a:stretch>
            <a:fillRect/>
          </a:stretch>
        </p:blipFill>
        <p:spPr>
          <a:xfrm>
            <a:off x="7341275" y="-9"/>
            <a:ext cx="1774625" cy="617100"/>
          </a:xfrm>
          <a:prstGeom prst="rect">
            <a:avLst/>
          </a:prstGeom>
          <a:noFill/>
          <a:ln>
            <a:noFill/>
          </a:ln>
        </p:spPr>
      </p:pic>
      <p:sp>
        <p:nvSpPr>
          <p:cNvPr id="123" name="Google Shape;123;p21"/>
          <p:cNvSpPr txBox="1"/>
          <p:nvPr/>
        </p:nvSpPr>
        <p:spPr>
          <a:xfrm>
            <a:off x="37100" y="4772673"/>
            <a:ext cx="91068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1200">
                <a:solidFill>
                  <a:schemeClr val="dk2"/>
                </a:solidFill>
              </a:rPr>
              <a:t>+Jointly developed Koen Hufkens                                                                                                                                  </a:t>
            </a:r>
            <a:r>
              <a:rPr baseline="30000" lang="en" sz="1500" u="sng">
                <a:solidFill>
                  <a:schemeClr val="accent5"/>
                </a:solidFill>
                <a:hlinkClick r:id="rId7">
                  <a:extLst>
                    <a:ext uri="{A12FA001-AC4F-418D-AE19-62706E023703}">
                      <ahyp:hlinkClr val="tx"/>
                    </a:ext>
                  </a:extLst>
                </a:hlinkClick>
              </a:rPr>
              <a:t>https://ameriflux.lbl.gov/resources/resource-list/tools-and-software-for-flux-scientists/</a:t>
            </a:r>
            <a:endParaRPr baseline="30000" sz="15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